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1.tif" ContentType="image/tiff"/>
  <Override PartName="/ppt/media/image8.png" ContentType="image/png"/>
  <Override PartName="/ppt/media/image2.jpeg" ContentType="image/jpeg"/>
  <Override PartName="/ppt/media/image5.png" ContentType="image/png"/>
  <Override PartName="/ppt/media/image3.tif" ContentType="image/tiff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21374100" cy="302387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1923624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068480" y="16236360"/>
            <a:ext cx="1923624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09252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0925280" y="1623636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068480" y="1623636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572240" y="707580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4076360" y="707580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4076360" y="1623636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7572240" y="1623636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068480" y="16236360"/>
            <a:ext cx="61938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068480" y="7075800"/>
            <a:ext cx="19236240" cy="1753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19236240" cy="175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9387000" cy="175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0925280" y="7075800"/>
            <a:ext cx="9387000" cy="175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68480" y="1206360"/>
            <a:ext cx="19236240" cy="23407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068480" y="1623636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0925280" y="7075800"/>
            <a:ext cx="9387000" cy="175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9387000" cy="17537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09252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0925280" y="1623636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68480" y="1206360"/>
            <a:ext cx="19236240" cy="5049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0684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0925280" y="7075800"/>
            <a:ext cx="938700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068480" y="16236360"/>
            <a:ext cx="19236240" cy="836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65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 flipV="1">
            <a:off x="-21600" y="27778320"/>
            <a:ext cx="21405960" cy="145440"/>
          </a:xfrm>
          <a:prstGeom prst="rect">
            <a:avLst/>
          </a:prstGeom>
          <a:solidFill>
            <a:srgbClr val="e1270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21383280" cy="5205960"/>
          </a:xfrm>
          <a:custGeom>
            <a:avLst/>
            <a:gdLst/>
            <a:ahLst/>
            <a:rect l="l" t="t" r="r" b="b"/>
            <a:pathLst>
              <a:path w="21600" h="15490">
                <a:moveTo>
                  <a:pt x="0" y="0"/>
                </a:moveTo>
                <a:lnTo>
                  <a:pt x="21600" y="0"/>
                </a:lnTo>
                <a:lnTo>
                  <a:pt x="21600" y="11736"/>
                </a:lnTo>
                <a:cubicBezTo>
                  <a:pt x="15514" y="1037"/>
                  <a:pt x="5855" y="21600"/>
                  <a:pt x="0" y="13587"/>
                </a:cubicBezTo>
                <a:lnTo>
                  <a:pt x="0" y="0"/>
                </a:lnTo>
                <a:close/>
              </a:path>
            </a:pathLst>
          </a:custGeom>
          <a:solidFill>
            <a:srgbClr val="e1270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1470240" y="1122480"/>
            <a:ext cx="9698760" cy="251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81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»</a:t>
            </a:r>
            <a:r>
              <a:rPr b="0" lang="en-US" sz="8100" spc="-1" strike="noStrike" u="sng">
                <a:solidFill>
                  <a:srgbClr val="ffffff"/>
                </a:solidFill>
                <a:uFillTx/>
                <a:latin typeface="Book Antiqua"/>
                <a:ea typeface="Book Antiqua"/>
              </a:rPr>
              <a:t>Ausgezeichnet!</a:t>
            </a:r>
            <a:r>
              <a:rPr b="0" lang="en-US" sz="8100" spc="-1" strike="noStrike" u="sng">
                <a:solidFill>
                  <a:srgbClr val="ffffff"/>
                </a:solidFill>
                <a:uFillTx/>
                <a:latin typeface="Calibri"/>
                <a:ea typeface="Calibri"/>
              </a:rPr>
              <a:t>« </a:t>
            </a:r>
            <a:endParaRPr b="0" lang="en-US" sz="81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5200" spc="-1" strike="noStrike">
                <a:solidFill>
                  <a:srgbClr val="ffffff"/>
                </a:solidFill>
                <a:latin typeface="Book Antiqua"/>
                <a:ea typeface="Book Antiqua"/>
              </a:rPr>
              <a:t>Unseren Hochschulen 2017</a:t>
            </a:r>
            <a:endParaRPr b="0" lang="en-US" sz="5200" spc="-1" strike="noStrike">
              <a:latin typeface="Arial"/>
            </a:endParaRPr>
          </a:p>
        </p:txBody>
      </p:sp>
      <p:pic>
        <p:nvPicPr>
          <p:cNvPr id="3" name="Grafik 9" descr=""/>
          <p:cNvPicPr/>
          <p:nvPr/>
        </p:nvPicPr>
        <p:blipFill>
          <a:blip r:embed="rId2"/>
          <a:stretch/>
        </p:blipFill>
        <p:spPr>
          <a:xfrm>
            <a:off x="1470240" y="28203480"/>
            <a:ext cx="7962120" cy="1580400"/>
          </a:xfrm>
          <a:prstGeom prst="rect">
            <a:avLst/>
          </a:prstGeom>
          <a:ln w="12600"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10330920" y="27220320"/>
            <a:ext cx="4987080" cy="161244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20480" y="8746920"/>
            <a:ext cx="20186640" cy="8931240"/>
          </a:xfrm>
          <a:prstGeom prst="roundRect">
            <a:avLst>
              <a:gd name="adj" fmla="val 8880"/>
            </a:avLst>
          </a:prstGeom>
          <a:solidFill>
            <a:srgbClr val="f8f4d4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8702640" y="9918720"/>
            <a:ext cx="4023000" cy="7303320"/>
          </a:xfrm>
          <a:prstGeom prst="roundRect">
            <a:avLst>
              <a:gd name="adj" fmla="val 17755"/>
            </a:avLst>
          </a:prstGeom>
          <a:solidFill>
            <a:srgbClr val="ffe0b3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Grafik 3" descr=""/>
          <p:cNvPicPr/>
          <p:nvPr/>
        </p:nvPicPr>
        <p:blipFill>
          <a:blip r:embed="rId1"/>
          <a:srcRect l="15729" t="34435" r="15641" b="17235"/>
          <a:stretch/>
        </p:blipFill>
        <p:spPr>
          <a:xfrm>
            <a:off x="855360" y="6942240"/>
            <a:ext cx="3094560" cy="984240"/>
          </a:xfrm>
          <a:prstGeom prst="rect">
            <a:avLst/>
          </a:prstGeom>
          <a:ln w="12600">
            <a:noFill/>
          </a:ln>
        </p:spPr>
      </p:pic>
      <p:pic>
        <p:nvPicPr>
          <p:cNvPr id="44" name="Grafik 4" descr=""/>
          <p:cNvPicPr/>
          <p:nvPr/>
        </p:nvPicPr>
        <p:blipFill>
          <a:blip r:embed="rId2"/>
          <a:stretch/>
        </p:blipFill>
        <p:spPr>
          <a:xfrm>
            <a:off x="17398800" y="6987960"/>
            <a:ext cx="3208320" cy="1103040"/>
          </a:xfrm>
          <a:prstGeom prst="rect">
            <a:avLst/>
          </a:prstGeom>
          <a:ln w="12600">
            <a:noFill/>
          </a:ln>
        </p:spPr>
      </p:pic>
      <p:sp>
        <p:nvSpPr>
          <p:cNvPr id="45" name="CustomShape 3"/>
          <p:cNvSpPr/>
          <p:nvPr/>
        </p:nvSpPr>
        <p:spPr>
          <a:xfrm>
            <a:off x="0" y="4577760"/>
            <a:ext cx="2138328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Calibri"/>
              </a:rPr>
              <a:t>Gruppe 4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Calibri"/>
              </a:rPr>
              <a:t>Jonas Eckhoff, Anton Jabs, Florian Brach, Felix Kieckhäfer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14530680" y="18638640"/>
            <a:ext cx="6228720" cy="7773840"/>
          </a:xfrm>
          <a:prstGeom prst="roundRect">
            <a:avLst>
              <a:gd name="adj" fmla="val 7295"/>
            </a:avLst>
          </a:prstGeom>
          <a:solidFill>
            <a:srgbClr val="f8f4d4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5"/>
          <p:cNvSpPr/>
          <p:nvPr/>
        </p:nvSpPr>
        <p:spPr>
          <a:xfrm>
            <a:off x="14733720" y="19193400"/>
            <a:ext cx="5822280" cy="466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Abstandsregelung: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Objekttracking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Punkterkennung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Transformation von Pixel- zu Weltkoordinaten</a:t>
            </a:r>
            <a:endParaRPr b="0" lang="en-US" sz="3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PD-Regelung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8" name="CustomShape 6"/>
          <p:cNvSpPr/>
          <p:nvPr/>
        </p:nvSpPr>
        <p:spPr>
          <a:xfrm>
            <a:off x="4127760" y="7088400"/>
            <a:ext cx="239688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Prof. Dr. Timo Reis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Fachbereich Mathematik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Universität Hamburg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7"/>
          <p:cNvSpPr/>
          <p:nvPr/>
        </p:nvSpPr>
        <p:spPr>
          <a:xfrm>
            <a:off x="13405320" y="7077960"/>
            <a:ext cx="389016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Prof. Dr. Robert Seifried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Institut für Mechanik und Meerestechnik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Technische Universität Hamburg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8"/>
          <p:cNvSpPr/>
          <p:nvPr/>
        </p:nvSpPr>
        <p:spPr>
          <a:xfrm>
            <a:off x="10234800" y="6710400"/>
            <a:ext cx="878760" cy="143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1" lang="en-US" sz="8800" spc="-1" strike="noStrike">
                <a:solidFill>
                  <a:srgbClr val="a5a5a5"/>
                </a:solidFill>
                <a:latin typeface="Calibri"/>
                <a:ea typeface="Calibri"/>
              </a:rPr>
              <a:t>&amp;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51" name="CustomShape 9"/>
          <p:cNvSpPr/>
          <p:nvPr/>
        </p:nvSpPr>
        <p:spPr>
          <a:xfrm>
            <a:off x="1400040" y="9209880"/>
            <a:ext cx="2523960" cy="106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Kamerabild 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52" name="CustomShape 10"/>
          <p:cNvSpPr/>
          <p:nvPr/>
        </p:nvSpPr>
        <p:spPr>
          <a:xfrm>
            <a:off x="1961640" y="13984560"/>
            <a:ext cx="1479600" cy="39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Kamerabild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" name="CustomShape 11"/>
          <p:cNvSpPr/>
          <p:nvPr/>
        </p:nvSpPr>
        <p:spPr>
          <a:xfrm>
            <a:off x="5194800" y="13984560"/>
            <a:ext cx="2546640" cy="39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selektierter Rotkanal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" name="CustomShape 12"/>
          <p:cNvSpPr/>
          <p:nvPr/>
        </p:nvSpPr>
        <p:spPr>
          <a:xfrm>
            <a:off x="1835640" y="15407280"/>
            <a:ext cx="16668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Kamerabild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13"/>
          <p:cNvSpPr/>
          <p:nvPr/>
        </p:nvSpPr>
        <p:spPr>
          <a:xfrm>
            <a:off x="5711400" y="15464880"/>
            <a:ext cx="166680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Binärbild aus Kombination der Farbkanäle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" name="Grafik 1" descr=""/>
          <p:cNvPicPr/>
          <p:nvPr/>
        </p:nvPicPr>
        <p:blipFill>
          <a:blip r:embed="rId3"/>
          <a:stretch/>
        </p:blipFill>
        <p:spPr>
          <a:xfrm>
            <a:off x="594000" y="18675360"/>
            <a:ext cx="13532400" cy="8112240"/>
          </a:xfrm>
          <a:prstGeom prst="rect">
            <a:avLst/>
          </a:prstGeom>
          <a:ln w="12600">
            <a:noFill/>
          </a:ln>
        </p:spPr>
      </p:pic>
      <p:pic>
        <p:nvPicPr>
          <p:cNvPr id="57" name="Grafik 2" descr=""/>
          <p:cNvPicPr/>
          <p:nvPr/>
        </p:nvPicPr>
        <p:blipFill>
          <a:blip r:embed="rId4"/>
          <a:srcRect l="7944" t="3368" r="7268" b="7585"/>
          <a:stretch/>
        </p:blipFill>
        <p:spPr>
          <a:xfrm>
            <a:off x="5076720" y="12818880"/>
            <a:ext cx="2935800" cy="2533320"/>
          </a:xfrm>
          <a:prstGeom prst="rect">
            <a:avLst/>
          </a:prstGeom>
          <a:ln w="12600">
            <a:noFill/>
          </a:ln>
        </p:spPr>
      </p:pic>
      <p:pic>
        <p:nvPicPr>
          <p:cNvPr id="58" name="Grafik 7" descr=""/>
          <p:cNvPicPr/>
          <p:nvPr/>
        </p:nvPicPr>
        <p:blipFill>
          <a:blip r:embed="rId5"/>
          <a:srcRect l="6896" t="2728" r="6885" b="6979"/>
          <a:stretch/>
        </p:blipFill>
        <p:spPr>
          <a:xfrm>
            <a:off x="1243440" y="12839760"/>
            <a:ext cx="2851560" cy="2456280"/>
          </a:xfrm>
          <a:prstGeom prst="rect">
            <a:avLst/>
          </a:prstGeom>
          <a:ln w="12600">
            <a:noFill/>
          </a:ln>
        </p:spPr>
      </p:pic>
      <p:sp>
        <p:nvSpPr>
          <p:cNvPr id="59" name="Line 14"/>
          <p:cNvSpPr/>
          <p:nvPr/>
        </p:nvSpPr>
        <p:spPr>
          <a:xfrm flipV="1">
            <a:off x="6236280" y="13386960"/>
            <a:ext cx="2746800" cy="34056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15"/>
          <p:cNvSpPr/>
          <p:nvPr/>
        </p:nvSpPr>
        <p:spPr>
          <a:xfrm>
            <a:off x="6850440" y="12913200"/>
            <a:ext cx="1019520" cy="644400"/>
          </a:xfrm>
          <a:prstGeom prst="rect">
            <a:avLst/>
          </a:prstGeom>
          <a:noFill/>
          <a:ln w="12600">
            <a:solidFill>
              <a:srgbClr val="e1270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Line 16"/>
          <p:cNvSpPr/>
          <p:nvPr/>
        </p:nvSpPr>
        <p:spPr>
          <a:xfrm flipV="1">
            <a:off x="6850440" y="10374480"/>
            <a:ext cx="2172960" cy="253872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17"/>
          <p:cNvSpPr/>
          <p:nvPr/>
        </p:nvSpPr>
        <p:spPr>
          <a:xfrm flipV="1">
            <a:off x="7870320" y="10374480"/>
            <a:ext cx="4576680" cy="253872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18"/>
          <p:cNvSpPr/>
          <p:nvPr/>
        </p:nvSpPr>
        <p:spPr>
          <a:xfrm flipV="1">
            <a:off x="7870320" y="12780000"/>
            <a:ext cx="4576680" cy="77796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Line 19"/>
          <p:cNvSpPr/>
          <p:nvPr/>
        </p:nvSpPr>
        <p:spPr>
          <a:xfrm flipV="1">
            <a:off x="6850440" y="12785040"/>
            <a:ext cx="2123640" cy="78300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Grafik 8" descr=""/>
          <p:cNvPicPr/>
          <p:nvPr/>
        </p:nvPicPr>
        <p:blipFill>
          <a:blip r:embed="rId6"/>
          <a:srcRect l="54660" t="4080" r="21012" b="67022"/>
          <a:stretch/>
        </p:blipFill>
        <p:spPr>
          <a:xfrm>
            <a:off x="8982000" y="10374480"/>
            <a:ext cx="3464640" cy="2408040"/>
          </a:xfrm>
          <a:prstGeom prst="rect">
            <a:avLst/>
          </a:prstGeom>
          <a:ln w="12600">
            <a:noFill/>
          </a:ln>
        </p:spPr>
      </p:pic>
      <p:sp>
        <p:nvSpPr>
          <p:cNvPr id="66" name="CustomShape 20"/>
          <p:cNvSpPr/>
          <p:nvPr/>
        </p:nvSpPr>
        <p:spPr>
          <a:xfrm>
            <a:off x="6236640" y="13734360"/>
            <a:ext cx="1019520" cy="644400"/>
          </a:xfrm>
          <a:prstGeom prst="rect">
            <a:avLst/>
          </a:prstGeom>
          <a:noFill/>
          <a:ln w="12600">
            <a:solidFill>
              <a:srgbClr val="e1270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21"/>
          <p:cNvSpPr/>
          <p:nvPr/>
        </p:nvSpPr>
        <p:spPr>
          <a:xfrm>
            <a:off x="6236280" y="14370120"/>
            <a:ext cx="2756160" cy="140364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22"/>
          <p:cNvSpPr/>
          <p:nvPr/>
        </p:nvSpPr>
        <p:spPr>
          <a:xfrm>
            <a:off x="7272720" y="14379120"/>
            <a:ext cx="5174280" cy="140904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23"/>
          <p:cNvSpPr/>
          <p:nvPr/>
        </p:nvSpPr>
        <p:spPr>
          <a:xfrm flipV="1">
            <a:off x="7256520" y="13379760"/>
            <a:ext cx="5190480" cy="350280"/>
          </a:xfrm>
          <a:prstGeom prst="line">
            <a:avLst/>
          </a:prstGeom>
          <a:ln w="64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Grafik 20" descr=""/>
          <p:cNvPicPr/>
          <p:nvPr/>
        </p:nvPicPr>
        <p:blipFill>
          <a:blip r:embed="rId7"/>
          <a:srcRect l="40198" t="31679" r="35474" b="39422"/>
          <a:stretch/>
        </p:blipFill>
        <p:spPr>
          <a:xfrm>
            <a:off x="8982000" y="13379760"/>
            <a:ext cx="3464640" cy="2408040"/>
          </a:xfrm>
          <a:prstGeom prst="rect">
            <a:avLst/>
          </a:prstGeom>
          <a:ln w="12600">
            <a:noFill/>
          </a:ln>
        </p:spPr>
      </p:pic>
      <p:sp>
        <p:nvSpPr>
          <p:cNvPr id="71" name="CustomShape 24"/>
          <p:cNvSpPr/>
          <p:nvPr/>
        </p:nvSpPr>
        <p:spPr>
          <a:xfrm>
            <a:off x="9564120" y="16517880"/>
            <a:ext cx="22546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Rechteckserkennung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CustomShape 25"/>
          <p:cNvSpPr/>
          <p:nvPr/>
        </p:nvSpPr>
        <p:spPr>
          <a:xfrm>
            <a:off x="9096120" y="12780360"/>
            <a:ext cx="32367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rote Objekte – kein Quadrat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26"/>
          <p:cNvSpPr/>
          <p:nvPr/>
        </p:nvSpPr>
        <p:spPr>
          <a:xfrm>
            <a:off x="9144000" y="15948000"/>
            <a:ext cx="30603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rotes Objekt – Quadrat 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4" name="Formula 27"/>
              <p:cNvSpPr txBox="1"/>
              <p:nvPr/>
            </p:nvSpPr>
            <p:spPr>
              <a:xfrm>
                <a:off x="13505400" y="14367600"/>
                <a:ext cx="1860480" cy="1499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 xml:space="preserve">𝑥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  <m:e>
                              <m:sSub>
                                <m:e>
                                  <m:r>
                                    <m:t xml:space="preserve">𝑦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e>
                                  <m:r>
                                    <m:t xml:space="preserve">𝑥</m:t>
                                  </m:r>
                                </m:e>
                                <m:sub>
                                  <m:r>
                                    <m:t xml:space="preserve">2</m:t>
                                  </m:r>
                                </m:sub>
                              </m:sSub>
                            </m:e>
                            <m:e>
                              <m:sSub>
                                <m:e>
                                  <m:r>
                                    <m:t xml:space="preserve">𝑦</m:t>
                                  </m:r>
                                </m:e>
                                <m:sub>
                                  <m:r>
                                    <m:t xml:space="preserve"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5" name="CustomShape 28"/>
          <p:cNvSpPr/>
          <p:nvPr/>
        </p:nvSpPr>
        <p:spPr>
          <a:xfrm>
            <a:off x="12907440" y="15742080"/>
            <a:ext cx="32367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Bildkoordinaten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CustomShape 29"/>
          <p:cNvSpPr/>
          <p:nvPr/>
        </p:nvSpPr>
        <p:spPr>
          <a:xfrm>
            <a:off x="855360" y="9093240"/>
            <a:ext cx="7373880" cy="8286120"/>
          </a:xfrm>
          <a:prstGeom prst="roundRect">
            <a:avLst>
              <a:gd name="adj" fmla="val 9646"/>
            </a:avLst>
          </a:prstGeom>
          <a:noFill/>
          <a:ln cap="rnd" w="12600">
            <a:solidFill>
              <a:srgbClr val="000000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0"/>
          <p:cNvSpPr/>
          <p:nvPr/>
        </p:nvSpPr>
        <p:spPr>
          <a:xfrm>
            <a:off x="8444520" y="9093240"/>
            <a:ext cx="7218360" cy="8286120"/>
          </a:xfrm>
          <a:prstGeom prst="roundRect">
            <a:avLst>
              <a:gd name="adj" fmla="val 9977"/>
            </a:avLst>
          </a:prstGeom>
          <a:noFill/>
          <a:ln cap="rnd" w="12600">
            <a:solidFill>
              <a:srgbClr val="000000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1"/>
          <p:cNvSpPr/>
          <p:nvPr/>
        </p:nvSpPr>
        <p:spPr>
          <a:xfrm>
            <a:off x="9155160" y="9209880"/>
            <a:ext cx="3053880" cy="106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Pixelkoordinaten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79" name="CustomShape 32"/>
          <p:cNvSpPr/>
          <p:nvPr/>
        </p:nvSpPr>
        <p:spPr>
          <a:xfrm>
            <a:off x="15843600" y="9093240"/>
            <a:ext cx="4469040" cy="8286120"/>
          </a:xfrm>
          <a:prstGeom prst="roundRect">
            <a:avLst>
              <a:gd name="adj" fmla="val 16076"/>
            </a:avLst>
          </a:prstGeom>
          <a:noFill/>
          <a:ln cap="rnd" w="12600">
            <a:solidFill>
              <a:srgbClr val="000000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3"/>
          <p:cNvSpPr/>
          <p:nvPr/>
        </p:nvSpPr>
        <p:spPr>
          <a:xfrm>
            <a:off x="16130520" y="9209880"/>
            <a:ext cx="3029400" cy="57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Weltkoordinaten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" name="CustomShape 34"/>
          <p:cNvSpPr/>
          <p:nvPr/>
        </p:nvSpPr>
        <p:spPr>
          <a:xfrm>
            <a:off x="10295640" y="14678280"/>
            <a:ext cx="19620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107"/>
                </a:moveTo>
                <a:lnTo>
                  <a:pt x="1107" y="0"/>
                </a:lnTo>
                <a:lnTo>
                  <a:pt x="10800" y="9693"/>
                </a:lnTo>
                <a:lnTo>
                  <a:pt x="20493" y="0"/>
                </a:lnTo>
                <a:lnTo>
                  <a:pt x="21600" y="1107"/>
                </a:lnTo>
                <a:lnTo>
                  <a:pt x="11907" y="10800"/>
                </a:lnTo>
                <a:lnTo>
                  <a:pt x="21600" y="20493"/>
                </a:lnTo>
                <a:lnTo>
                  <a:pt x="20493" y="21600"/>
                </a:lnTo>
                <a:lnTo>
                  <a:pt x="10800" y="11907"/>
                </a:lnTo>
                <a:lnTo>
                  <a:pt x="1107" y="21600"/>
                </a:lnTo>
                <a:lnTo>
                  <a:pt x="0" y="20493"/>
                </a:lnTo>
                <a:lnTo>
                  <a:pt x="9693" y="1080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e0270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5"/>
          <p:cNvSpPr/>
          <p:nvPr/>
        </p:nvSpPr>
        <p:spPr>
          <a:xfrm>
            <a:off x="10783080" y="14690880"/>
            <a:ext cx="196200" cy="19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107"/>
                </a:moveTo>
                <a:lnTo>
                  <a:pt x="1107" y="0"/>
                </a:lnTo>
                <a:lnTo>
                  <a:pt x="10800" y="9693"/>
                </a:lnTo>
                <a:lnTo>
                  <a:pt x="20493" y="0"/>
                </a:lnTo>
                <a:lnTo>
                  <a:pt x="21600" y="1107"/>
                </a:lnTo>
                <a:lnTo>
                  <a:pt x="11907" y="10800"/>
                </a:lnTo>
                <a:lnTo>
                  <a:pt x="21600" y="20493"/>
                </a:lnTo>
                <a:lnTo>
                  <a:pt x="20493" y="21600"/>
                </a:lnTo>
                <a:lnTo>
                  <a:pt x="10800" y="11907"/>
                </a:lnTo>
                <a:lnTo>
                  <a:pt x="1107" y="21600"/>
                </a:lnTo>
                <a:lnTo>
                  <a:pt x="0" y="20493"/>
                </a:lnTo>
                <a:lnTo>
                  <a:pt x="9693" y="10800"/>
                </a:lnTo>
                <a:close/>
              </a:path>
            </a:pathLst>
          </a:custGeom>
          <a:solidFill>
            <a:schemeClr val="accent1"/>
          </a:solidFill>
          <a:ln w="12600">
            <a:solidFill>
              <a:srgbClr val="e0270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6"/>
          <p:cNvSpPr/>
          <p:nvPr/>
        </p:nvSpPr>
        <p:spPr>
          <a:xfrm>
            <a:off x="10897200" y="14746680"/>
            <a:ext cx="2333520" cy="64080"/>
          </a:xfrm>
          <a:custGeom>
            <a:avLst/>
            <a:gdLst/>
            <a:ahLst/>
            <a:rect l="l" t="t" r="r" b="b"/>
            <a:pathLst>
              <a:path w="21600" h="16960">
                <a:moveTo>
                  <a:pt x="0" y="11319"/>
                </a:moveTo>
                <a:cubicBezTo>
                  <a:pt x="6845" y="21600"/>
                  <a:pt x="14045" y="17827"/>
                  <a:pt x="21600" y="0"/>
                </a:cubicBezTo>
              </a:path>
            </a:pathLst>
          </a:custGeom>
          <a:noFill/>
          <a:ln w="25560">
            <a:solidFill>
              <a:srgbClr val="e0270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7"/>
          <p:cNvSpPr/>
          <p:nvPr/>
        </p:nvSpPr>
        <p:spPr>
          <a:xfrm>
            <a:off x="10393200" y="14780520"/>
            <a:ext cx="2840040" cy="732240"/>
          </a:xfrm>
          <a:custGeom>
            <a:avLst/>
            <a:gdLst/>
            <a:ahLst/>
            <a:rect l="l" t="t" r="r" b="b"/>
            <a:pathLst>
              <a:path w="21600" h="21171">
                <a:moveTo>
                  <a:pt x="0" y="0"/>
                </a:moveTo>
                <a:cubicBezTo>
                  <a:pt x="4568" y="14550"/>
                  <a:pt x="11768" y="21600"/>
                  <a:pt x="21600" y="21151"/>
                </a:cubicBezTo>
              </a:path>
            </a:pathLst>
          </a:custGeom>
          <a:noFill/>
          <a:ln w="25560">
            <a:solidFill>
              <a:srgbClr val="e0270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blaukanal.png" descr=""/>
          <p:cNvPicPr/>
          <p:nvPr/>
        </p:nvPicPr>
        <p:blipFill>
          <a:blip r:embed="rId8"/>
          <a:srcRect l="7070" t="3066" r="7076" b="7356"/>
          <a:stretch/>
        </p:blipFill>
        <p:spPr>
          <a:xfrm>
            <a:off x="6288120" y="10163880"/>
            <a:ext cx="1635120" cy="1401480"/>
          </a:xfrm>
          <a:prstGeom prst="rect">
            <a:avLst/>
          </a:prstGeom>
          <a:ln w="12600">
            <a:noFill/>
          </a:ln>
        </p:spPr>
      </p:pic>
      <p:pic>
        <p:nvPicPr>
          <p:cNvPr id="86" name="gruenkanal.png" descr=""/>
          <p:cNvPicPr/>
          <p:nvPr/>
        </p:nvPicPr>
        <p:blipFill>
          <a:blip r:embed="rId9"/>
          <a:srcRect l="7070" t="3081" r="7076" b="7344"/>
          <a:stretch/>
        </p:blipFill>
        <p:spPr>
          <a:xfrm>
            <a:off x="4288680" y="9896400"/>
            <a:ext cx="1635120" cy="1401480"/>
          </a:xfrm>
          <a:prstGeom prst="rect">
            <a:avLst/>
          </a:prstGeom>
          <a:ln w="12600">
            <a:noFill/>
          </a:ln>
        </p:spPr>
      </p:pic>
      <p:pic>
        <p:nvPicPr>
          <p:cNvPr id="87" name="rotkanal.png" descr=""/>
          <p:cNvPicPr/>
          <p:nvPr/>
        </p:nvPicPr>
        <p:blipFill>
          <a:blip r:embed="rId10"/>
          <a:srcRect l="6735" t="3164" r="6744" b="7589"/>
          <a:stretch/>
        </p:blipFill>
        <p:spPr>
          <a:xfrm>
            <a:off x="2276280" y="10663920"/>
            <a:ext cx="1647720" cy="1396080"/>
          </a:xfrm>
          <a:prstGeom prst="rect">
            <a:avLst/>
          </a:prstGeom>
          <a:ln w="12600">
            <a:noFill/>
          </a:ln>
        </p:spPr>
      </p:pic>
      <p:sp>
        <p:nvSpPr>
          <p:cNvPr id="88" name="CustomShape 38"/>
          <p:cNvSpPr/>
          <p:nvPr/>
        </p:nvSpPr>
        <p:spPr>
          <a:xfrm>
            <a:off x="3924360" y="12052080"/>
            <a:ext cx="1152000" cy="92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7005" y="7188"/>
                  <a:pt x="14205" y="14388"/>
                  <a:pt x="21600" y="21600"/>
                </a:cubicBez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9"/>
          <p:cNvSpPr/>
          <p:nvPr/>
        </p:nvSpPr>
        <p:spPr>
          <a:xfrm>
            <a:off x="6727680" y="11565720"/>
            <a:ext cx="227520" cy="12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3778" y="7032"/>
                  <a:pt x="6578" y="14232"/>
                  <a:pt x="0" y="21600"/>
                </a:cubicBez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40"/>
          <p:cNvSpPr/>
          <p:nvPr/>
        </p:nvSpPr>
        <p:spPr>
          <a:xfrm>
            <a:off x="5367240" y="11297520"/>
            <a:ext cx="615600" cy="152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6708" y="7094"/>
                  <a:pt x="13908" y="14294"/>
                  <a:pt x="21600" y="21600"/>
                </a:cubicBez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1"/>
          <p:cNvSpPr/>
          <p:nvPr/>
        </p:nvSpPr>
        <p:spPr>
          <a:xfrm>
            <a:off x="2428560" y="10316520"/>
            <a:ext cx="13435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Rotkanal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42"/>
          <p:cNvSpPr/>
          <p:nvPr/>
        </p:nvSpPr>
        <p:spPr>
          <a:xfrm>
            <a:off x="4366440" y="9565560"/>
            <a:ext cx="14796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Grünkanal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43"/>
          <p:cNvSpPr/>
          <p:nvPr/>
        </p:nvSpPr>
        <p:spPr>
          <a:xfrm>
            <a:off x="6214680" y="9830160"/>
            <a:ext cx="172908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Blaukanal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44"/>
          <p:cNvSpPr/>
          <p:nvPr/>
        </p:nvSpPr>
        <p:spPr>
          <a:xfrm>
            <a:off x="3921840" y="12230280"/>
            <a:ext cx="13435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45"/>
          <p:cNvSpPr/>
          <p:nvPr/>
        </p:nvSpPr>
        <p:spPr>
          <a:xfrm>
            <a:off x="5131080" y="11907360"/>
            <a:ext cx="13435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46"/>
          <p:cNvSpPr/>
          <p:nvPr/>
        </p:nvSpPr>
        <p:spPr>
          <a:xfrm>
            <a:off x="6309360" y="11913120"/>
            <a:ext cx="13435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47"/>
          <p:cNvSpPr/>
          <p:nvPr/>
        </p:nvSpPr>
        <p:spPr>
          <a:xfrm>
            <a:off x="0" y="19113480"/>
            <a:ext cx="1666800" cy="108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98" name="Formula 48"/>
              <p:cNvSpPr txBox="1"/>
              <p:nvPr/>
            </p:nvSpPr>
            <p:spPr>
              <a:xfrm>
                <a:off x="367200" y="20111040"/>
                <a:ext cx="163440" cy="157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9" name="Formula 49"/>
              <p:cNvSpPr txBox="1"/>
              <p:nvPr/>
            </p:nvSpPr>
            <p:spPr>
              <a:xfrm>
                <a:off x="367200" y="24678720"/>
                <a:ext cx="162720" cy="157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y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00" name="Line 50"/>
          <p:cNvSpPr/>
          <p:nvPr/>
        </p:nvSpPr>
        <p:spPr>
          <a:xfrm>
            <a:off x="16002000" y="11064240"/>
            <a:ext cx="42062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1"/>
          <p:cNvSpPr/>
          <p:nvPr/>
        </p:nvSpPr>
        <p:spPr>
          <a:xfrm>
            <a:off x="16093440" y="10877760"/>
            <a:ext cx="1554120" cy="365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2"/>
          <p:cNvSpPr/>
          <p:nvPr/>
        </p:nvSpPr>
        <p:spPr>
          <a:xfrm>
            <a:off x="16093440" y="10237680"/>
            <a:ext cx="182520" cy="914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3"/>
          <p:cNvSpPr/>
          <p:nvPr/>
        </p:nvSpPr>
        <p:spPr>
          <a:xfrm>
            <a:off x="17099280" y="11060640"/>
            <a:ext cx="365400" cy="36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54"/>
          <p:cNvSpPr/>
          <p:nvPr/>
        </p:nvSpPr>
        <p:spPr>
          <a:xfrm>
            <a:off x="16184880" y="11060640"/>
            <a:ext cx="365400" cy="36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5"/>
          <p:cNvSpPr/>
          <p:nvPr/>
        </p:nvSpPr>
        <p:spPr>
          <a:xfrm>
            <a:off x="18562320" y="10877760"/>
            <a:ext cx="1554120" cy="365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6"/>
          <p:cNvSpPr/>
          <p:nvPr/>
        </p:nvSpPr>
        <p:spPr>
          <a:xfrm>
            <a:off x="18562320" y="10237680"/>
            <a:ext cx="182520" cy="914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57"/>
          <p:cNvSpPr/>
          <p:nvPr/>
        </p:nvSpPr>
        <p:spPr>
          <a:xfrm rot="1800000">
            <a:off x="18532440" y="10062720"/>
            <a:ext cx="456840" cy="273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8"/>
          <p:cNvSpPr/>
          <p:nvPr/>
        </p:nvSpPr>
        <p:spPr>
          <a:xfrm rot="7200000">
            <a:off x="18650880" y="10176840"/>
            <a:ext cx="456840" cy="182520"/>
          </a:xfrm>
          <a:custGeom>
            <a:avLst/>
            <a:gdLst/>
            <a:ahLst/>
            <a:rect l="l" t="t" r="r" b="b"/>
            <a:pathLst>
              <a:path w="1272" h="510">
                <a:moveTo>
                  <a:pt x="0" y="0"/>
                </a:moveTo>
                <a:lnTo>
                  <a:pt x="1271" y="0"/>
                </a:lnTo>
                <a:lnTo>
                  <a:pt x="953" y="509"/>
                </a:lnTo>
                <a:lnTo>
                  <a:pt x="317" y="509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9"/>
          <p:cNvSpPr/>
          <p:nvPr/>
        </p:nvSpPr>
        <p:spPr>
          <a:xfrm>
            <a:off x="19568160" y="11060640"/>
            <a:ext cx="365400" cy="36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60"/>
          <p:cNvSpPr/>
          <p:nvPr/>
        </p:nvSpPr>
        <p:spPr>
          <a:xfrm>
            <a:off x="18653760" y="11060640"/>
            <a:ext cx="365400" cy="3654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61"/>
          <p:cNvSpPr/>
          <p:nvPr/>
        </p:nvSpPr>
        <p:spPr>
          <a:xfrm flipH="1" flipV="1">
            <a:off x="16217280" y="10149840"/>
            <a:ext cx="2345040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62"/>
          <p:cNvSpPr/>
          <p:nvPr/>
        </p:nvSpPr>
        <p:spPr>
          <a:xfrm>
            <a:off x="18509400" y="11009880"/>
            <a:ext cx="91080" cy="91080"/>
          </a:xfrm>
          <a:prstGeom prst="ellipse">
            <a:avLst/>
          </a:pr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3"/>
          <p:cNvSpPr/>
          <p:nvPr/>
        </p:nvSpPr>
        <p:spPr>
          <a:xfrm rot="1800000">
            <a:off x="16063560" y="10062720"/>
            <a:ext cx="456840" cy="2739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64"/>
          <p:cNvSpPr/>
          <p:nvPr/>
        </p:nvSpPr>
        <p:spPr>
          <a:xfrm rot="7200000">
            <a:off x="16182000" y="10176840"/>
            <a:ext cx="456840" cy="182520"/>
          </a:xfrm>
          <a:custGeom>
            <a:avLst/>
            <a:gdLst/>
            <a:ahLst/>
            <a:rect l="l" t="t" r="r" b="b"/>
            <a:pathLst>
              <a:path w="1272" h="510">
                <a:moveTo>
                  <a:pt x="0" y="1"/>
                </a:moveTo>
                <a:lnTo>
                  <a:pt x="1271" y="0"/>
                </a:lnTo>
                <a:lnTo>
                  <a:pt x="953" y="509"/>
                </a:lnTo>
                <a:lnTo>
                  <a:pt x="317" y="509"/>
                </a:lnTo>
                <a:lnTo>
                  <a:pt x="0" y="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65"/>
          <p:cNvSpPr/>
          <p:nvPr/>
        </p:nvSpPr>
        <p:spPr>
          <a:xfrm>
            <a:off x="15956640" y="9784080"/>
            <a:ext cx="497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{C}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Line 66"/>
          <p:cNvSpPr/>
          <p:nvPr/>
        </p:nvSpPr>
        <p:spPr>
          <a:xfrm>
            <a:off x="16209360" y="10137600"/>
            <a:ext cx="63360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67"/>
          <p:cNvSpPr/>
          <p:nvPr/>
        </p:nvSpPr>
        <p:spPr>
          <a:xfrm flipH="1">
            <a:off x="15843600" y="10137600"/>
            <a:ext cx="365760" cy="633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8"/>
          <p:cNvSpPr/>
          <p:nvPr/>
        </p:nvSpPr>
        <p:spPr>
          <a:xfrm>
            <a:off x="16754400" y="1042416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69"/>
          <p:cNvSpPr/>
          <p:nvPr/>
        </p:nvSpPr>
        <p:spPr>
          <a:xfrm>
            <a:off x="15843600" y="1062648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Line 70"/>
          <p:cNvSpPr/>
          <p:nvPr/>
        </p:nvSpPr>
        <p:spPr>
          <a:xfrm flipV="1">
            <a:off x="16367760" y="10698480"/>
            <a:ext cx="36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71"/>
          <p:cNvSpPr/>
          <p:nvPr/>
        </p:nvSpPr>
        <p:spPr>
          <a:xfrm>
            <a:off x="16367760" y="11430000"/>
            <a:ext cx="7315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72"/>
          <p:cNvSpPr/>
          <p:nvPr/>
        </p:nvSpPr>
        <p:spPr>
          <a:xfrm>
            <a:off x="16093440" y="11426400"/>
            <a:ext cx="485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{A}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73"/>
          <p:cNvSpPr/>
          <p:nvPr/>
        </p:nvSpPr>
        <p:spPr>
          <a:xfrm>
            <a:off x="16986960" y="1133856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74"/>
          <p:cNvSpPr/>
          <p:nvPr/>
        </p:nvSpPr>
        <p:spPr>
          <a:xfrm>
            <a:off x="16367760" y="1062648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75"/>
          <p:cNvSpPr/>
          <p:nvPr/>
        </p:nvSpPr>
        <p:spPr>
          <a:xfrm>
            <a:off x="18625320" y="11449440"/>
            <a:ext cx="485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{B}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76"/>
          <p:cNvSpPr/>
          <p:nvPr/>
        </p:nvSpPr>
        <p:spPr>
          <a:xfrm>
            <a:off x="19547280" y="1141056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77"/>
          <p:cNvSpPr/>
          <p:nvPr/>
        </p:nvSpPr>
        <p:spPr>
          <a:xfrm>
            <a:off x="18928080" y="1069848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Line 78"/>
          <p:cNvSpPr/>
          <p:nvPr/>
        </p:nvSpPr>
        <p:spPr>
          <a:xfrm flipV="1">
            <a:off x="18836640" y="10698480"/>
            <a:ext cx="36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79"/>
          <p:cNvSpPr/>
          <p:nvPr/>
        </p:nvSpPr>
        <p:spPr>
          <a:xfrm>
            <a:off x="18836640" y="11430000"/>
            <a:ext cx="7315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0"/>
          <p:cNvSpPr/>
          <p:nvPr/>
        </p:nvSpPr>
        <p:spPr>
          <a:xfrm>
            <a:off x="16002000" y="11949480"/>
            <a:ext cx="4205880" cy="19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Gesucht: Koordinaten des Punktes 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Gegeben: Bildkoordinaten und Höhe Z des Punktes 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Annahme: Auto A und B auf einer Ebene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Lösung: Schnitt von Gerade und Ebene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81"/>
          <p:cNvSpPr/>
          <p:nvPr/>
        </p:nvSpPr>
        <p:spPr>
          <a:xfrm>
            <a:off x="18320760" y="10714320"/>
            <a:ext cx="332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ce181e"/>
                </a:solidFill>
                <a:latin typeface="Arial"/>
              </a:rPr>
              <a:t>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Line 82"/>
          <p:cNvSpPr/>
          <p:nvPr/>
        </p:nvSpPr>
        <p:spPr>
          <a:xfrm flipV="1">
            <a:off x="18013680" y="11064240"/>
            <a:ext cx="360" cy="402480"/>
          </a:xfrm>
          <a:prstGeom prst="line">
            <a:avLst/>
          </a:prstGeom>
          <a:ln w="252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83"/>
          <p:cNvSpPr/>
          <p:nvPr/>
        </p:nvSpPr>
        <p:spPr>
          <a:xfrm>
            <a:off x="17967240" y="11083680"/>
            <a:ext cx="320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84"/>
          <p:cNvSpPr/>
          <p:nvPr/>
        </p:nvSpPr>
        <p:spPr>
          <a:xfrm>
            <a:off x="16733520" y="14515920"/>
            <a:ext cx="485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{A}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85"/>
          <p:cNvSpPr/>
          <p:nvPr/>
        </p:nvSpPr>
        <p:spPr>
          <a:xfrm>
            <a:off x="17627040" y="1442808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86"/>
          <p:cNvSpPr/>
          <p:nvPr/>
        </p:nvSpPr>
        <p:spPr>
          <a:xfrm>
            <a:off x="17007840" y="13716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Line 87"/>
          <p:cNvSpPr/>
          <p:nvPr/>
        </p:nvSpPr>
        <p:spPr>
          <a:xfrm flipV="1">
            <a:off x="17007840" y="13784400"/>
            <a:ext cx="360" cy="731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88"/>
          <p:cNvSpPr/>
          <p:nvPr/>
        </p:nvSpPr>
        <p:spPr>
          <a:xfrm>
            <a:off x="17007840" y="14515920"/>
            <a:ext cx="73152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89"/>
          <p:cNvSpPr/>
          <p:nvPr/>
        </p:nvSpPr>
        <p:spPr>
          <a:xfrm flipV="1">
            <a:off x="19050840" y="14356080"/>
            <a:ext cx="517320" cy="517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90"/>
          <p:cNvSpPr/>
          <p:nvPr/>
        </p:nvSpPr>
        <p:spPr>
          <a:xfrm>
            <a:off x="19050840" y="14873400"/>
            <a:ext cx="517320" cy="5173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1"/>
          <p:cNvSpPr/>
          <p:nvPr/>
        </p:nvSpPr>
        <p:spPr>
          <a:xfrm>
            <a:off x="19202400" y="14721840"/>
            <a:ext cx="485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{B}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92"/>
          <p:cNvSpPr/>
          <p:nvPr/>
        </p:nvSpPr>
        <p:spPr>
          <a:xfrm>
            <a:off x="19568160" y="1426464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93"/>
          <p:cNvSpPr/>
          <p:nvPr/>
        </p:nvSpPr>
        <p:spPr>
          <a:xfrm>
            <a:off x="19476720" y="1528992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94"/>
          <p:cNvSpPr/>
          <p:nvPr/>
        </p:nvSpPr>
        <p:spPr>
          <a:xfrm>
            <a:off x="18925560" y="14264640"/>
            <a:ext cx="459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ce181e"/>
                </a:solidFill>
                <a:latin typeface="Arial"/>
              </a:rPr>
              <a:t>P1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95"/>
          <p:cNvSpPr/>
          <p:nvPr/>
        </p:nvSpPr>
        <p:spPr>
          <a:xfrm>
            <a:off x="19202400" y="14610960"/>
            <a:ext cx="91080" cy="91080"/>
          </a:xfrm>
          <a:prstGeom prst="ellipse">
            <a:avLst/>
          </a:pr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96"/>
          <p:cNvSpPr/>
          <p:nvPr/>
        </p:nvSpPr>
        <p:spPr>
          <a:xfrm>
            <a:off x="18470880" y="14721840"/>
            <a:ext cx="459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ce181e"/>
                </a:solidFill>
                <a:latin typeface="Arial"/>
              </a:rPr>
              <a:t>P2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97"/>
          <p:cNvSpPr/>
          <p:nvPr/>
        </p:nvSpPr>
        <p:spPr>
          <a:xfrm>
            <a:off x="18747720" y="15068160"/>
            <a:ext cx="91080" cy="91080"/>
          </a:xfrm>
          <a:prstGeom prst="ellipse">
            <a:avLst/>
          </a:pr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98"/>
          <p:cNvSpPr/>
          <p:nvPr/>
        </p:nvSpPr>
        <p:spPr>
          <a:xfrm>
            <a:off x="17007840" y="13990320"/>
            <a:ext cx="2043000" cy="883080"/>
          </a:xfrm>
          <a:custGeom>
            <a:avLst/>
            <a:gdLst/>
            <a:ahLst/>
            <a:rect l="l" t="t" r="r" b="b"/>
            <a:pathLst>
              <a:path w="5676" h="2454">
                <a:moveTo>
                  <a:pt x="0" y="1460"/>
                </a:moveTo>
                <a:cubicBezTo>
                  <a:pt x="3556" y="0"/>
                  <a:pt x="5675" y="2453"/>
                  <a:pt x="5675" y="2453"/>
                </a:cubicBezTo>
              </a:path>
            </a:pathLst>
          </a:custGeom>
          <a:noFill/>
          <a:ln>
            <a:solidFill>
              <a:srgbClr val="00a65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99"/>
          <p:cNvSpPr/>
          <p:nvPr/>
        </p:nvSpPr>
        <p:spPr>
          <a:xfrm>
            <a:off x="17647920" y="13918320"/>
            <a:ext cx="7030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72bf44"/>
                </a:solidFill>
                <a:latin typeface="Arial"/>
              </a:rPr>
              <a:t>A ξ 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CustomShape 100"/>
          <p:cNvSpPr/>
          <p:nvPr/>
        </p:nvSpPr>
        <p:spPr>
          <a:xfrm>
            <a:off x="18925920" y="14265000"/>
            <a:ext cx="459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ce181e"/>
                </a:solidFill>
                <a:latin typeface="Arial"/>
              </a:rPr>
              <a:t>P1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101"/>
          <p:cNvSpPr/>
          <p:nvPr/>
        </p:nvSpPr>
        <p:spPr>
          <a:xfrm>
            <a:off x="19202760" y="14611320"/>
            <a:ext cx="91080" cy="91080"/>
          </a:xfrm>
          <a:prstGeom prst="ellipse">
            <a:avLst/>
          </a:prstGeom>
          <a:solidFill>
            <a:srgbClr val="ef413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02"/>
          <p:cNvSpPr/>
          <p:nvPr/>
        </p:nvSpPr>
        <p:spPr>
          <a:xfrm>
            <a:off x="15910560" y="15515640"/>
            <a:ext cx="4205880" cy="194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Gesucht: A ξ B (Lage von {B} zu {A})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Gegeben: Koord. P1, P2 bzgl. {A} u. {B}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Lösung: Drehwinkel und Verschiebung bestimmen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LibreOffice/5.4.5.1$Windows_X86_64 LibreOffice_project/79c9829dd5d8054ec39a82dc51cd9eff340dbee8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2018-12-10T23:24:38Z</dcterms:modified>
  <cp:revision>1</cp:revision>
  <dc:subject/>
  <dc:title/>
</cp:coreProperties>
</file>